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304" r:id="rId2"/>
    <p:sldId id="303" r:id="rId3"/>
    <p:sldId id="305" r:id="rId4"/>
    <p:sldId id="306" r:id="rId5"/>
    <p:sldId id="307" r:id="rId6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254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254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85" d="100"/>
          <a:sy n="85" d="100"/>
        </p:scale>
        <p:origin x="19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3" name="Shape 19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8657488"/>
            <a:ext cx="11607801" cy="461060"/>
          </a:xfrm>
          <a:prstGeom prst="rect">
            <a:avLst/>
          </a:prstGeom>
        </p:spPr>
        <p:txBody>
          <a:bodyPr anchor="b"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1854200"/>
            <a:ext cx="11609057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105400"/>
            <a:ext cx="11607800" cy="145639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10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11607800" cy="10160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10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09700"/>
            <a:ext cx="11607801" cy="671802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Agenda Subtitle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1300"/>
              </a:spcBef>
              <a:buSzTx/>
              <a:buNone/>
              <a:defRPr sz="3800" spc="-38"/>
            </a:lvl1pPr>
            <a:lvl2pPr marL="0" indent="457200">
              <a:spcBef>
                <a:spcPts val="1300"/>
              </a:spcBef>
              <a:buSzTx/>
              <a:buNone/>
              <a:defRPr sz="3800" spc="-38"/>
            </a:lvl2pPr>
            <a:lvl3pPr marL="0" indent="914400">
              <a:spcBef>
                <a:spcPts val="1300"/>
              </a:spcBef>
              <a:buSzTx/>
              <a:buNone/>
              <a:defRPr sz="3800" spc="-38"/>
            </a:lvl3pPr>
            <a:lvl4pPr marL="0" indent="1371600">
              <a:spcBef>
                <a:spcPts val="1300"/>
              </a:spcBef>
              <a:buSzTx/>
              <a:buNone/>
              <a:defRPr sz="3800" spc="-38"/>
            </a:lvl4pPr>
            <a:lvl5pPr marL="0" indent="1828800">
              <a:spcBef>
                <a:spcPts val="1300"/>
              </a:spcBef>
              <a:buSzTx/>
              <a:buNone/>
              <a:defRPr sz="3800" spc="-38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568700"/>
            <a:ext cx="11607800" cy="26177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6209979"/>
            <a:ext cx="11607800" cy="67180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Fact information</a:t>
            </a:r>
          </a:p>
        </p:txBody>
      </p:sp>
      <p:sp>
        <p:nvSpPr>
          <p:cNvPr id="127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98500" y="999066"/>
            <a:ext cx="11607800" cy="521091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736600" y="3721100"/>
            <a:ext cx="11531600" cy="2324100"/>
          </a:xfrm>
          <a:prstGeom prst="rect">
            <a:avLst/>
          </a:prstGeom>
        </p:spPr>
        <p:txBody>
          <a:bodyPr anchor="ctr"/>
          <a:lstStyle>
            <a:lvl1pPr marL="457200" indent="-342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457200" indent="1143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457200" indent="5715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457200" indent="10287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457200" indent="1485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6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6426200"/>
            <a:ext cx="11049000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Attribution</a:t>
            </a:r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wl of pappardelle pasta with parsley butter, roasted hazelnuts, and shaved parmesan cheese"/>
          <p:cNvSpPr>
            <a:spLocks noGrp="1"/>
          </p:cNvSpPr>
          <p:nvPr>
            <p:ph type="pic" idx="21"/>
          </p:nvPr>
        </p:nvSpPr>
        <p:spPr>
          <a:xfrm>
            <a:off x="-2082800" y="687558"/>
            <a:ext cx="11165190" cy="837389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Bowl of salad with fried rice, boiled eggs, and chopsticks"/>
          <p:cNvSpPr>
            <a:spLocks noGrp="1"/>
          </p:cNvSpPr>
          <p:nvPr>
            <p:ph type="pic" sz="half" idx="22"/>
          </p:nvPr>
        </p:nvSpPr>
        <p:spPr>
          <a:xfrm>
            <a:off x="6597650" y="292100"/>
            <a:ext cx="5740400" cy="45923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Bowl with salmon cakes, salad, and hummus"/>
          <p:cNvSpPr>
            <a:spLocks noGrp="1"/>
          </p:cNvSpPr>
          <p:nvPr>
            <p:ph type="pic" idx="23"/>
          </p:nvPr>
        </p:nvSpPr>
        <p:spPr>
          <a:xfrm>
            <a:off x="4984750" y="2749413"/>
            <a:ext cx="7937500" cy="92382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wl of salad with fried rice, boiled eggs, and chopsticks"/>
          <p:cNvSpPr>
            <a:spLocks noGrp="1"/>
          </p:cNvSpPr>
          <p:nvPr>
            <p:ph type="pic" idx="21"/>
          </p:nvPr>
        </p:nvSpPr>
        <p:spPr>
          <a:xfrm>
            <a:off x="-1016000" y="-1054100"/>
            <a:ext cx="14427200" cy="115417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221531" y="9201150"/>
            <a:ext cx="368504" cy="381000"/>
          </a:xfrm>
          <a:prstGeom prst="rect">
            <a:avLst/>
          </a:prstGeom>
        </p:spPr>
        <p:txBody>
          <a:bodyPr anchor="t"/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186" name="Group" descr="Grou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371" y="8816754"/>
            <a:ext cx="1890058" cy="8186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>
            <a:spLocks noGrp="1"/>
          </p:cNvSpPr>
          <p:nvPr>
            <p:ph type="pic" idx="21"/>
          </p:nvPr>
        </p:nvSpPr>
        <p:spPr>
          <a:xfrm>
            <a:off x="-376767" y="-915894"/>
            <a:ext cx="17835652" cy="1068219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51816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Presentation Title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8432800"/>
            <a:ext cx="11607800" cy="68976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98500" y="571500"/>
            <a:ext cx="11607801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Author and Date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49999" y="9220199"/>
            <a:ext cx="297893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, and hummus "/>
          <p:cNvSpPr>
            <a:spLocks noGrp="1"/>
          </p:cNvSpPr>
          <p:nvPr>
            <p:ph type="pic" idx="21"/>
          </p:nvPr>
        </p:nvSpPr>
        <p:spPr>
          <a:xfrm>
            <a:off x="5319129" y="495299"/>
            <a:ext cx="7543801" cy="87800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003800"/>
            <a:ext cx="5105400" cy="4044566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4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692534"/>
            <a:ext cx="5105400" cy="4387466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44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589358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Bowl of pappardelle pasta with parsley butter, roasted hazelnuts, and shaved parmesan cheese"/>
          <p:cNvSpPr>
            <a:spLocks noGrp="1"/>
          </p:cNvSpPr>
          <p:nvPr>
            <p:ph type="pic" idx="21"/>
          </p:nvPr>
        </p:nvSpPr>
        <p:spPr>
          <a:xfrm>
            <a:off x="6172200" y="596900"/>
            <a:ext cx="6448425" cy="8597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2" name="Slide Subtitl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72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2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8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3225800"/>
            <a:ext cx="11607800" cy="3302000"/>
          </a:xfrm>
          <a:prstGeom prst="rect">
            <a:avLst/>
          </a:prstGeom>
        </p:spPr>
        <p:txBody>
          <a:bodyPr anchor="ctr"/>
          <a:lstStyle>
            <a:lvl1pPr>
              <a:defRPr sz="8200" b="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9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98500" y="2959100"/>
            <a:ext cx="11607800" cy="609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0266"/>
            <a:ext cx="11607800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0067" y="9220199"/>
            <a:ext cx="297892" cy="28747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3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8" r:id="rId18"/>
  </p:sldLayoutIdLst>
  <p:transition spd="med"/>
  <p:txStyles>
    <p:titleStyle>
      <a:lvl1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81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762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143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524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905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286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667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048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3429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6" name="Exercise 1 solution:…"/>
          <p:cNvSpPr txBox="1"/>
          <p:nvPr/>
        </p:nvSpPr>
        <p:spPr>
          <a:xfrm>
            <a:off x="2195457" y="202301"/>
            <a:ext cx="8478419" cy="1456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4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dirty="0"/>
              <a:t>Exercise 1</a:t>
            </a:r>
          </a:p>
          <a:p>
            <a:pPr algn="ctr" defTabSz="584200">
              <a:lnSpc>
                <a:spcPct val="100000"/>
              </a:lnSpc>
              <a:spcBef>
                <a:spcPts val="0"/>
              </a:spcBef>
              <a:defRPr sz="4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dirty="0"/>
              <a:t>Industrial Examples (ESA/MSA)?</a:t>
            </a:r>
          </a:p>
        </p:txBody>
      </p:sp>
      <p:graphicFrame>
        <p:nvGraphicFramePr>
          <p:cNvPr id="1287" name="Table 1"/>
          <p:cNvGraphicFramePr/>
          <p:nvPr/>
        </p:nvGraphicFramePr>
        <p:xfrm>
          <a:off x="1158842" y="1888066"/>
          <a:ext cx="10687115" cy="5977458"/>
        </p:xfrm>
        <a:graphic>
          <a:graphicData uri="http://schemas.openxmlformats.org/drawingml/2006/table">
            <a:tbl>
              <a:tblPr firstRow="1">
                <a:tableStyleId>{2708684C-4D16-4618-839F-0558EEFCDFE6}</a:tableStyleId>
              </a:tblPr>
              <a:tblGrid>
                <a:gridCol w="3035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51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351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1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4162"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 b="0"/>
                      </a:pPr>
                      <a:r>
                        <a:rPr sz="1400" b="1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Example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 b="0"/>
                      </a:pPr>
                      <a:r>
                        <a:rPr sz="1400" b="1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What physical process is involved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 b="0"/>
                      </a:pPr>
                      <a:r>
                        <a:rPr sz="1400" b="1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Why does this process exploit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 b="0"/>
                      </a:pPr>
                      <a:r>
                        <a:rPr sz="1400" b="1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Write down ESA/MSA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Hydrogen and nitrogen from ammonia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Partial condensation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Water from sea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Reverse osmosis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Petrol from crude oil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Distillation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Carbon dioxide from industrial emissions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Absorption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Carbon dioxide from amines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Stripping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Penicillin from fermented products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Liquid-liquid extraction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Wastewater treatment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Membranes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Oxygen in blood stream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Adsorption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28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</a:t>
            </a:fld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2" name="Exercise 1: Industrial Examples (ESA/MSA)?"/>
          <p:cNvSpPr txBox="1"/>
          <p:nvPr/>
        </p:nvSpPr>
        <p:spPr>
          <a:xfrm>
            <a:off x="2079309" y="202393"/>
            <a:ext cx="8710718" cy="14568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4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rPr dirty="0"/>
              <a:t>Exercise 1</a:t>
            </a:r>
            <a:r>
              <a:rPr lang="en-US" dirty="0"/>
              <a:t> solution</a:t>
            </a:r>
            <a:r>
              <a:rPr dirty="0"/>
              <a:t>:</a:t>
            </a:r>
            <a:endParaRPr lang="en-US" dirty="0"/>
          </a:p>
          <a:p>
            <a:r>
              <a:rPr dirty="0"/>
              <a:t> Industrial Examples (ESA/MSA)?</a:t>
            </a:r>
          </a:p>
        </p:txBody>
      </p:sp>
      <p:graphicFrame>
        <p:nvGraphicFramePr>
          <p:cNvPr id="1283" name="Table 1"/>
          <p:cNvGraphicFramePr/>
          <p:nvPr/>
        </p:nvGraphicFramePr>
        <p:xfrm>
          <a:off x="1278466" y="1888066"/>
          <a:ext cx="10687115" cy="6054976"/>
        </p:xfrm>
        <a:graphic>
          <a:graphicData uri="http://schemas.openxmlformats.org/drawingml/2006/table">
            <a:tbl>
              <a:tblPr firstRow="1">
                <a:tableStyleId>{2708684C-4D16-4618-839F-0558EEFCDFE6}</a:tableStyleId>
              </a:tblPr>
              <a:tblGrid>
                <a:gridCol w="3035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51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351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1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4162"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 b="0"/>
                      </a:pPr>
                      <a:r>
                        <a:rPr sz="1400" b="1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Example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 b="0"/>
                      </a:pPr>
                      <a:r>
                        <a:rPr sz="1400" b="1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What physical process is involved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 b="0"/>
                      </a:pPr>
                      <a:r>
                        <a:rPr sz="1400" b="1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Why does this process exploit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 b="0"/>
                      </a:pPr>
                      <a:r>
                        <a:rPr sz="1400" b="1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Write down ESA/MSA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Hydrogen and nitrogen from ammonia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Partial condensation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Boiling point difference between ammonia and H2/N2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ESA: Reduction of temperature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Water from sea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Reverse osmosis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Size of water vs salt ions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MSA: selective barrier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Petrol from crude oil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Distillation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Boiling point of components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ESA: Reboiler and condenser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Carbon dioxide from industrial emissions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Absorption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Solubility difference between CO2 and other components in absorbents 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MSA: Amine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Carbon dioxide from amines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Stripping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Temperature dependent solubility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MSA: Steam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Penicillin from fermented products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Liquid-liquid extraction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Solubility in solvent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MSA: Methyl-isobutyl ketone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Wastewater treatment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Membranes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Size of water vs waste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Barrier: Semipermeable polymer film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41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Oxygen in blood stream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Adsorption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Solubility of O2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400"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MSA: Hemoglobin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2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</a:t>
            </a:fld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" name="Exercise 2: Separation of propylene from propane"/>
          <p:cNvSpPr txBox="1"/>
          <p:nvPr/>
        </p:nvSpPr>
        <p:spPr>
          <a:xfrm>
            <a:off x="-21023" y="545201"/>
            <a:ext cx="12911379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4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Exercise 2: Separation of propylene from propane</a:t>
            </a:r>
          </a:p>
        </p:txBody>
      </p:sp>
      <p:sp>
        <p:nvSpPr>
          <p:cNvPr id="1291" name="Propane and propylene are among the light hydrocarbon stream produced by cracking heavy petroleum fraction.  Propane is a valuable fuel (LPG), and propylene is a useful precursor for many chemicals (acetonitrile, isopropyl alcohol, cumene, polypropylene,"/>
          <p:cNvSpPr txBox="1"/>
          <p:nvPr/>
        </p:nvSpPr>
        <p:spPr>
          <a:xfrm>
            <a:off x="650917" y="1761066"/>
            <a:ext cx="11702966" cy="132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4200">
              <a:lnSpc>
                <a:spcPct val="100000"/>
              </a:lnSpc>
              <a:spcBef>
                <a:spcPts val="0"/>
              </a:spcBef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Propane and propylene are among the light hydrocarbon stream produced by cracking heavy petroleum fraction.  Propane is a valuable fuel (LPG), and propylene is a useful precursor for many chemicals (acetonitrile, isopropyl alcohol, cumene, polypropylene, etc.). Propose 3 separate separation processes and rank them. Discuss in groups of 3.</a:t>
            </a:r>
          </a:p>
        </p:txBody>
      </p:sp>
      <p:graphicFrame>
        <p:nvGraphicFramePr>
          <p:cNvPr id="1292" name="Table 1"/>
          <p:cNvGraphicFramePr/>
          <p:nvPr/>
        </p:nvGraphicFramePr>
        <p:xfrm>
          <a:off x="1114028" y="3733800"/>
          <a:ext cx="10776743" cy="4086486"/>
        </p:xfrm>
        <a:graphic>
          <a:graphicData uri="http://schemas.openxmlformats.org/drawingml/2006/table">
            <a:tbl>
              <a:tblPr firstRow="1">
                <a:tableStyleId>{2708684C-4D16-4618-839F-0558EEFCDFE6}</a:tableStyleId>
              </a:tblPr>
              <a:tblGrid>
                <a:gridCol w="4274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74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76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1081"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 b="0"/>
                      </a:pPr>
                      <a:r>
                        <a:rPr b="1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Property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 b="0"/>
                      </a:pPr>
                      <a:r>
                        <a:rPr b="1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Propane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 b="0"/>
                      </a:pPr>
                      <a:r>
                        <a:rPr b="1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Propylene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081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Molecular Weight [g/mole]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42.081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44.096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1081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Dipole moment [Debye]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0.4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0.0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1081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Kinetic diameter [nm]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0.43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0.45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1081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Melting point  [degree C]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-185.1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-187.5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1081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Boiling point [degree C]</a:t>
                      </a: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181100" algn="l"/>
                        </a:tabLst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-47.6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R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>
                          <a:latin typeface="Helvetica Light"/>
                          <a:ea typeface="Helvetica Light"/>
                          <a:cs typeface="Helvetica Light"/>
                          <a:sym typeface="Helvetica Light"/>
                        </a:rPr>
                        <a:t>-41.9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L>
                    <a:lnR w="12700">
                      <a:miter lim="400000"/>
                    </a:lnR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9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sp>
        <p:nvSpPr>
          <p:cNvPr id="1296" name="Calculate degree of freedom for when liquid and vapor phases of water/ethanol mixture are in contact with each other and are at equilibrium.…"/>
          <p:cNvSpPr txBox="1"/>
          <p:nvPr/>
        </p:nvSpPr>
        <p:spPr>
          <a:xfrm>
            <a:off x="591057" y="1350463"/>
            <a:ext cx="11364046" cy="2235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285749" indent="-285749" defTabSz="584200">
              <a:lnSpc>
                <a:spcPct val="150000"/>
              </a:lnSpc>
              <a:spcBef>
                <a:spcPts val="0"/>
              </a:spcBef>
              <a:buSzPct val="100000"/>
              <a:buAutoNum type="arabicParenR"/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Calculate degree of freedom for when liquid and vapor phases of water/ethanol mixture are in contact with each other and are at equilibrium.</a:t>
            </a:r>
          </a:p>
          <a:p>
            <a:pPr marL="285749" indent="-285749" defTabSz="584200">
              <a:lnSpc>
                <a:spcPct val="150000"/>
              </a:lnSpc>
              <a:spcBef>
                <a:spcPts val="0"/>
              </a:spcBef>
              <a:buSzPct val="100000"/>
              <a:buAutoNum type="arabicParenR"/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What independent variables you can assign?</a:t>
            </a:r>
          </a:p>
          <a:p>
            <a:pPr marL="285749" indent="-285749" defTabSz="584200">
              <a:lnSpc>
                <a:spcPct val="150000"/>
              </a:lnSpc>
              <a:spcBef>
                <a:spcPts val="0"/>
              </a:spcBef>
              <a:buSzPct val="100000"/>
              <a:buAutoNum type="arabicParenR"/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How can you relate liquid composition to the vapor composition?</a:t>
            </a:r>
          </a:p>
          <a:p>
            <a:pPr marL="285749" indent="-285749" defTabSz="584200">
              <a:lnSpc>
                <a:spcPct val="150000"/>
              </a:lnSpc>
              <a:spcBef>
                <a:spcPts val="0"/>
              </a:spcBef>
              <a:buSzPct val="100000"/>
              <a:buAutoNum type="arabicParenR"/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What other equations you can write for the system?</a:t>
            </a:r>
          </a:p>
        </p:txBody>
      </p:sp>
      <p:sp>
        <p:nvSpPr>
          <p:cNvPr id="1297" name="Exercise 3: Degree of Freedom"/>
          <p:cNvSpPr txBox="1"/>
          <p:nvPr/>
        </p:nvSpPr>
        <p:spPr>
          <a:xfrm>
            <a:off x="2044250" y="378945"/>
            <a:ext cx="8056526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4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Exercise 3: Degree of Freedom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98" name="Equation"/>
              <p:cNvSpPr txBox="1"/>
              <p:nvPr/>
            </p:nvSpPr>
            <p:spPr>
              <a:xfrm>
                <a:off x="10200439" y="535422"/>
                <a:ext cx="582232" cy="458382"/>
              </a:xfrm>
              <a:prstGeom prst="rect">
                <a:avLst/>
              </a:prstGeom>
              <a:ln w="12700">
                <a:miter lim="400000"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latinLnBrk="1">
                  <a:lnSpc>
                    <a:spcPct val="100000"/>
                  </a:lnSpc>
                  <a:spcBef>
                    <a:spcPts val="0"/>
                  </a:spcBef>
                  <a:defRPr sz="1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ℱ</m:t>
                      </m:r>
                    </m:oMath>
                  </m:oMathPara>
                </a14:m>
                <a:endParaRPr sz="5300"/>
              </a:p>
            </p:txBody>
          </p:sp>
        </mc:Choice>
        <mc:Fallback xmlns="">
          <p:sp>
            <p:nvSpPr>
              <p:cNvPr id="1298" name="Equation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0439" y="535422"/>
                <a:ext cx="582232" cy="458382"/>
              </a:xfrm>
              <a:prstGeom prst="rect">
                <a:avLst/>
              </a:prstGeom>
              <a:blipFill>
                <a:blip r:embed="rId2"/>
                <a:stretch>
                  <a:fillRect l="-31915" r="-25532" b="-89189"/>
                </a:stretch>
              </a:blipFill>
              <a:ln w="12700">
                <a:miter lim="400000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9" name="Rounded Rectangle"/>
          <p:cNvSpPr/>
          <p:nvPr/>
        </p:nvSpPr>
        <p:spPr>
          <a:xfrm>
            <a:off x="10488043" y="3544690"/>
            <a:ext cx="1000595" cy="3026707"/>
          </a:xfrm>
          <a:prstGeom prst="roundRect">
            <a:avLst>
              <a:gd name="adj" fmla="val 19039"/>
            </a:avLst>
          </a:prstGeom>
          <a:solidFill>
            <a:srgbClr val="F5D328"/>
          </a:solidFill>
          <a:ln w="38100">
            <a:solidFill>
              <a:srgbClr val="000000"/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300" name="Rounded Rectangle"/>
          <p:cNvSpPr/>
          <p:nvPr/>
        </p:nvSpPr>
        <p:spPr>
          <a:xfrm>
            <a:off x="10513443" y="3570090"/>
            <a:ext cx="949795" cy="1346900"/>
          </a:xfrm>
          <a:prstGeom prst="roundRect">
            <a:avLst>
              <a:gd name="adj" fmla="val 9629"/>
            </a:avLst>
          </a:prstGeom>
          <a:solidFill>
            <a:srgbClr val="FFFFFF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301" name="Liquid…"/>
          <p:cNvSpPr txBox="1"/>
          <p:nvPr/>
        </p:nvSpPr>
        <p:spPr>
          <a:xfrm>
            <a:off x="10517170" y="5321299"/>
            <a:ext cx="942341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Liquid </a:t>
            </a:r>
          </a:p>
          <a:p>
            <a:pPr algn="ctr" defTabSz="584200">
              <a:lnSpc>
                <a:spcPct val="100000"/>
              </a:lnSpc>
              <a:spcBef>
                <a:spcPts val="0"/>
              </a:spcBef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mixture</a:t>
            </a:r>
          </a:p>
        </p:txBody>
      </p:sp>
      <p:sp>
        <p:nvSpPr>
          <p:cNvPr id="1302" name="Vapor…"/>
          <p:cNvSpPr txBox="1"/>
          <p:nvPr/>
        </p:nvSpPr>
        <p:spPr>
          <a:xfrm>
            <a:off x="10517170" y="3831181"/>
            <a:ext cx="942341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Vapor</a:t>
            </a:r>
          </a:p>
          <a:p>
            <a:pPr algn="ctr" defTabSz="584200">
              <a:lnSpc>
                <a:spcPct val="100000"/>
              </a:lnSpc>
              <a:spcBef>
                <a:spcPts val="0"/>
              </a:spcBef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mixture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sp>
        <p:nvSpPr>
          <p:cNvPr id="1305" name="Calculate degree of freedom for when liquid and vapor phases of water/ethanol mixture are in contact with each other and are at equilibrium.…"/>
          <p:cNvSpPr txBox="1"/>
          <p:nvPr/>
        </p:nvSpPr>
        <p:spPr>
          <a:xfrm>
            <a:off x="591057" y="1350463"/>
            <a:ext cx="11364046" cy="2235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285749" indent="-285749" defTabSz="584200">
              <a:lnSpc>
                <a:spcPct val="150000"/>
              </a:lnSpc>
              <a:spcBef>
                <a:spcPts val="0"/>
              </a:spcBef>
              <a:buSzPct val="100000"/>
              <a:buAutoNum type="arabicParenR"/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Calculate degree of freedom for when liquid and vapor phases of water/ethanol mixture are in contact with each other and are at equilibrium.</a:t>
            </a:r>
          </a:p>
          <a:p>
            <a:pPr marL="285749" indent="-285749" defTabSz="584200">
              <a:lnSpc>
                <a:spcPct val="150000"/>
              </a:lnSpc>
              <a:spcBef>
                <a:spcPts val="0"/>
              </a:spcBef>
              <a:buSzPct val="100000"/>
              <a:buAutoNum type="arabicParenR"/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What independent variables you can assign?</a:t>
            </a:r>
          </a:p>
          <a:p>
            <a:pPr marL="285749" indent="-285749" defTabSz="584200">
              <a:lnSpc>
                <a:spcPct val="150000"/>
              </a:lnSpc>
              <a:spcBef>
                <a:spcPts val="0"/>
              </a:spcBef>
              <a:buSzPct val="100000"/>
              <a:buAutoNum type="arabicParenR"/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How can you relate liquid composition to the vapor composition?</a:t>
            </a:r>
          </a:p>
          <a:p>
            <a:pPr marL="285749" indent="-285749" defTabSz="584200">
              <a:lnSpc>
                <a:spcPct val="150000"/>
              </a:lnSpc>
              <a:spcBef>
                <a:spcPts val="0"/>
              </a:spcBef>
              <a:buSzPct val="100000"/>
              <a:buAutoNum type="arabicParenR"/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What other equations you can write for the system?</a:t>
            </a:r>
          </a:p>
        </p:txBody>
      </p:sp>
      <p:sp>
        <p:nvSpPr>
          <p:cNvPr id="1306" name="Exercise 3 solution: Degree of Freedom"/>
          <p:cNvSpPr txBox="1"/>
          <p:nvPr/>
        </p:nvSpPr>
        <p:spPr>
          <a:xfrm>
            <a:off x="941738" y="378945"/>
            <a:ext cx="10261550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4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Exercise 3 solution: Degree of Freedom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07" name="Equation"/>
              <p:cNvSpPr txBox="1"/>
              <p:nvPr/>
            </p:nvSpPr>
            <p:spPr>
              <a:xfrm>
                <a:off x="2693779" y="4048633"/>
                <a:ext cx="5182668" cy="276298"/>
              </a:xfrm>
              <a:prstGeom prst="rect">
                <a:avLst/>
              </a:prstGeom>
              <a:ln w="12700">
                <a:miter lim="400000"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latinLnBrk="1">
                  <a:lnSpc>
                    <a:spcPct val="100000"/>
                  </a:lnSpc>
                  <a:spcBef>
                    <a:spcPts val="0"/>
                  </a:spcBef>
                  <a:defRPr sz="1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Gibbsphaserule</m:t>
                      </m:r>
                      <m:r>
                        <a:rPr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ℱ</m:t>
                      </m:r>
                      <m:r>
                        <a:rPr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=2−</m:t>
                      </m:r>
                      <m:sSub>
                        <m:sSubPr>
                          <m:ctrlPr>
                            <a:rPr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phase</m:t>
                          </m:r>
                        </m:sub>
                      </m:sSub>
                      <m:r>
                        <a:rPr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component</m:t>
                          </m:r>
                        </m:sub>
                      </m:sSub>
                    </m:oMath>
                  </m:oMathPara>
                </a14:m>
                <a:endParaRPr sz="2000"/>
              </a:p>
            </p:txBody>
          </p:sp>
        </mc:Choice>
        <mc:Fallback xmlns="">
          <p:sp>
            <p:nvSpPr>
              <p:cNvPr id="1307" name="Equation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3779" y="4048633"/>
                <a:ext cx="5182668" cy="276298"/>
              </a:xfrm>
              <a:prstGeom prst="rect">
                <a:avLst/>
              </a:prstGeom>
              <a:blipFill>
                <a:blip r:embed="rId2"/>
                <a:stretch>
                  <a:fillRect l="-244" b="-47826"/>
                </a:stretch>
              </a:blipFill>
              <a:ln w="12700">
                <a:miter lim="400000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08" name="Rounded Rectangle"/>
          <p:cNvSpPr/>
          <p:nvPr/>
        </p:nvSpPr>
        <p:spPr>
          <a:xfrm>
            <a:off x="10488043" y="3544690"/>
            <a:ext cx="1000595" cy="3026707"/>
          </a:xfrm>
          <a:prstGeom prst="roundRect">
            <a:avLst>
              <a:gd name="adj" fmla="val 19039"/>
            </a:avLst>
          </a:prstGeom>
          <a:solidFill>
            <a:srgbClr val="F5D328"/>
          </a:solidFill>
          <a:ln w="38100">
            <a:solidFill>
              <a:srgbClr val="000000"/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309" name="Rounded Rectangle"/>
          <p:cNvSpPr/>
          <p:nvPr/>
        </p:nvSpPr>
        <p:spPr>
          <a:xfrm>
            <a:off x="10513443" y="3570090"/>
            <a:ext cx="949795" cy="1346900"/>
          </a:xfrm>
          <a:prstGeom prst="roundRect">
            <a:avLst>
              <a:gd name="adj" fmla="val 9629"/>
            </a:avLst>
          </a:prstGeom>
          <a:solidFill>
            <a:srgbClr val="FFFFFF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310" name="Liquid…"/>
          <p:cNvSpPr txBox="1"/>
          <p:nvPr/>
        </p:nvSpPr>
        <p:spPr>
          <a:xfrm>
            <a:off x="10517170" y="5321299"/>
            <a:ext cx="942341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Liquid </a:t>
            </a:r>
          </a:p>
          <a:p>
            <a:pPr algn="ctr" defTabSz="584200">
              <a:lnSpc>
                <a:spcPct val="100000"/>
              </a:lnSpc>
              <a:spcBef>
                <a:spcPts val="0"/>
              </a:spcBef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mixture</a:t>
            </a:r>
          </a:p>
        </p:txBody>
      </p:sp>
      <p:sp>
        <p:nvSpPr>
          <p:cNvPr id="1311" name="Vapor…"/>
          <p:cNvSpPr txBox="1"/>
          <p:nvPr/>
        </p:nvSpPr>
        <p:spPr>
          <a:xfrm>
            <a:off x="10517170" y="3831181"/>
            <a:ext cx="942341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Vapor</a:t>
            </a:r>
          </a:p>
          <a:p>
            <a:pPr algn="ctr" defTabSz="584200">
              <a:lnSpc>
                <a:spcPct val="100000"/>
              </a:lnSpc>
              <a:spcBef>
                <a:spcPts val="0"/>
              </a:spcBef>
              <a:defRPr sz="2000"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mixture</a:t>
            </a:r>
          </a:p>
        </p:txBody>
      </p:sp>
      <p:grpSp>
        <p:nvGrpSpPr>
          <p:cNvPr id="1314" name="Group"/>
          <p:cNvGrpSpPr/>
          <p:nvPr/>
        </p:nvGrpSpPr>
        <p:grpSpPr>
          <a:xfrm>
            <a:off x="1851016" y="5153002"/>
            <a:ext cx="7588821" cy="406401"/>
            <a:chOff x="0" y="0"/>
            <a:chExt cx="7588819" cy="4064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12" name="Equation"/>
                <p:cNvSpPr txBox="1"/>
                <p:nvPr/>
              </p:nvSpPr>
              <p:spPr>
                <a:xfrm>
                  <a:off x="0" y="84618"/>
                  <a:ext cx="4714643" cy="237164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none" lIns="0" tIns="0" rIns="0" bIns="0">
                  <a:spAutoFit/>
                </a:bodyPr>
                <a:lstStyle/>
                <a:p>
                  <a:pPr defTabSz="914400" latinLnBrk="1">
                    <a:lnSpc>
                      <a:spcPct val="100000"/>
                    </a:lnSpc>
                    <a:spcBef>
                      <a:spcPts val="0"/>
                    </a:spcBef>
                    <a:defRPr sz="18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Variablesinthissystemare</m:t>
                        </m:r>
                        <m:r>
                          <a:rPr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m:rPr>
                            <m:sty m:val="p"/>
                          </m:rPr>
                          <a:rPr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  <m:sub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  <m:sub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sz="2000"/>
                </a:p>
              </p:txBody>
            </p:sp>
          </mc:Choice>
          <mc:Fallback xmlns="">
            <p:sp>
              <p:nvSpPr>
                <p:cNvPr id="1312" name="Equation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0" y="84618"/>
                  <a:ext cx="4714643" cy="237164"/>
                </a:xfrm>
                <a:prstGeom prst="rect">
                  <a:avLst/>
                </a:prstGeom>
                <a:blipFill>
                  <a:blip r:embed="rId3"/>
                  <a:stretch>
                    <a:fillRect l="-1344" b="-70000"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13" name="6 variables"/>
            <p:cNvSpPr txBox="1"/>
            <p:nvPr/>
          </p:nvSpPr>
          <p:spPr>
            <a:xfrm>
              <a:off x="6161235" y="0"/>
              <a:ext cx="1427585" cy="406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ctr" defTabSz="584200">
                <a:lnSpc>
                  <a:spcPct val="100000"/>
                </a:lnSpc>
                <a:spcBef>
                  <a:spcPts val="0"/>
                </a:spcBef>
                <a:defRPr sz="2000" b="1"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r>
                <a:t>6 variables</a:t>
              </a:r>
            </a:p>
          </p:txBody>
        </p:sp>
      </p:grpSp>
      <p:grpSp>
        <p:nvGrpSpPr>
          <p:cNvPr id="1323" name="Group"/>
          <p:cNvGrpSpPr/>
          <p:nvPr/>
        </p:nvGrpSpPr>
        <p:grpSpPr>
          <a:xfrm>
            <a:off x="932311" y="6585376"/>
            <a:ext cx="4244378" cy="2598280"/>
            <a:chOff x="0" y="0"/>
            <a:chExt cx="4244376" cy="259827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15" name="Equation"/>
                <p:cNvSpPr txBox="1"/>
                <p:nvPr/>
              </p:nvSpPr>
              <p:spPr>
                <a:xfrm>
                  <a:off x="28560" y="75714"/>
                  <a:ext cx="1558057" cy="254972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none" lIns="0" tIns="0" rIns="0" bIns="0">
                  <a:spAutoFit/>
                </a:bodyPr>
                <a:lstStyle/>
                <a:p>
                  <a:pPr defTabSz="914400" latinLnBrk="1">
                    <a:lnSpc>
                      <a:spcPct val="100000"/>
                    </a:lnSpc>
                    <a:spcBef>
                      <a:spcPts val="0"/>
                    </a:spcBef>
                    <a:defRPr sz="18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sSub>
                          <m:sSubPr>
                            <m:ctrlP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𝛾</m:t>
                            </m:r>
                          </m:e>
                          <m:sub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1,</m:t>
                            </m:r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𝑠𝑎𝑡</m:t>
                            </m:r>
                          </m:sub>
                        </m:sSub>
                      </m:oMath>
                    </m:oMathPara>
                  </a14:m>
                  <a:endParaRPr sz="2000"/>
                </a:p>
              </p:txBody>
            </p:sp>
          </mc:Choice>
          <mc:Fallback xmlns="">
            <p:sp>
              <p:nvSpPr>
                <p:cNvPr id="1315" name="Equation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560" y="75714"/>
                  <a:ext cx="1558057" cy="254972"/>
                </a:xfrm>
                <a:prstGeom prst="rect">
                  <a:avLst/>
                </a:prstGeom>
                <a:blipFill>
                  <a:blip r:embed="rId4"/>
                  <a:stretch>
                    <a:fillRect l="-4839" r="-17742" b="-47619"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16" name="Equation"/>
                <p:cNvSpPr txBox="1"/>
                <p:nvPr/>
              </p:nvSpPr>
              <p:spPr>
                <a:xfrm>
                  <a:off x="12700" y="804803"/>
                  <a:ext cx="1589777" cy="25497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none" lIns="0" tIns="0" rIns="0" bIns="0">
                  <a:spAutoFit/>
                </a:bodyPr>
                <a:lstStyle/>
                <a:p>
                  <a:pPr defTabSz="914400" latinLnBrk="1">
                    <a:lnSpc>
                      <a:spcPct val="100000"/>
                    </a:lnSpc>
                    <a:spcBef>
                      <a:spcPts val="0"/>
                    </a:spcBef>
                    <a:defRPr sz="18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sSub>
                          <m:sSubPr>
                            <m:ctrlP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𝛾</m:t>
                            </m:r>
                          </m:e>
                          <m:sub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2,</m:t>
                            </m:r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𝑠𝑎𝑡</m:t>
                            </m:r>
                          </m:sub>
                        </m:sSub>
                      </m:oMath>
                    </m:oMathPara>
                  </a14:m>
                  <a:endParaRPr sz="2000"/>
                </a:p>
              </p:txBody>
            </p:sp>
          </mc:Choice>
          <mc:Fallback xmlns="">
            <p:sp>
              <p:nvSpPr>
                <p:cNvPr id="1316" name="Equation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700" y="804803"/>
                  <a:ext cx="1589777" cy="254971"/>
                </a:xfrm>
                <a:prstGeom prst="rect">
                  <a:avLst/>
                </a:prstGeom>
                <a:blipFill>
                  <a:blip r:embed="rId5"/>
                  <a:stretch>
                    <a:fillRect l="-5556" r="-17460" b="-47619"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17" name="Equation"/>
                <p:cNvSpPr txBox="1"/>
                <p:nvPr/>
              </p:nvSpPr>
              <p:spPr>
                <a:xfrm>
                  <a:off x="0" y="1529438"/>
                  <a:ext cx="1388762" cy="23538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none" lIns="0" tIns="0" rIns="0" bIns="0">
                  <a:spAutoFit/>
                </a:bodyPr>
                <a:lstStyle/>
                <a:p>
                  <a:pPr defTabSz="914400" latinLnBrk="1">
                    <a:lnSpc>
                      <a:spcPct val="100000"/>
                    </a:lnSpc>
                    <a:spcBef>
                      <a:spcPts val="0"/>
                    </a:spcBef>
                    <a:defRPr sz="18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oMath>
                    </m:oMathPara>
                  </a14:m>
                  <a:endParaRPr sz="2000"/>
                </a:p>
              </p:txBody>
            </p:sp>
          </mc:Choice>
          <mc:Fallback xmlns="">
            <p:sp>
              <p:nvSpPr>
                <p:cNvPr id="1317" name="Equation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0" y="1529438"/>
                  <a:ext cx="1388762" cy="235385"/>
                </a:xfrm>
                <a:prstGeom prst="rect">
                  <a:avLst/>
                </a:prstGeom>
                <a:blipFill>
                  <a:blip r:embed="rId6"/>
                  <a:stretch>
                    <a:fillRect l="-909" r="-1818" b="-50000"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18" name="Equation"/>
                <p:cNvSpPr txBox="1"/>
                <p:nvPr/>
              </p:nvSpPr>
              <p:spPr>
                <a:xfrm>
                  <a:off x="0" y="2240638"/>
                  <a:ext cx="1378898" cy="23538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none" lIns="0" tIns="0" rIns="0" bIns="0">
                  <a:spAutoFit/>
                </a:bodyPr>
                <a:lstStyle/>
                <a:p>
                  <a:pPr defTabSz="914400" latinLnBrk="1">
                    <a:lnSpc>
                      <a:spcPct val="100000"/>
                    </a:lnSpc>
                    <a:spcBef>
                      <a:spcPts val="0"/>
                    </a:spcBef>
                    <a:defRPr sz="18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oMath>
                    </m:oMathPara>
                  </a14:m>
                  <a:endParaRPr sz="2000"/>
                </a:p>
              </p:txBody>
            </p:sp>
          </mc:Choice>
          <mc:Fallback xmlns="">
            <p:sp>
              <p:nvSpPr>
                <p:cNvPr id="1318" name="Equation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0" y="2240638"/>
                  <a:ext cx="1378898" cy="235385"/>
                </a:xfrm>
                <a:prstGeom prst="rect">
                  <a:avLst/>
                </a:prstGeom>
                <a:blipFill>
                  <a:blip r:embed="rId7"/>
                  <a:stretch>
                    <a:fillRect l="-2752" r="-2752" b="-63158"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19" name="Equation 1"/>
            <p:cNvSpPr txBox="1"/>
            <p:nvPr/>
          </p:nvSpPr>
          <p:spPr>
            <a:xfrm>
              <a:off x="2831799" y="0"/>
              <a:ext cx="1412578" cy="406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ctr" defTabSz="584200">
                <a:lnSpc>
                  <a:spcPct val="100000"/>
                </a:lnSpc>
                <a:spcBef>
                  <a:spcPts val="0"/>
                </a:spcBef>
                <a:defRPr sz="2000" b="1"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r>
                <a:t>Equation 1</a:t>
              </a:r>
            </a:p>
          </p:txBody>
        </p:sp>
        <p:sp>
          <p:nvSpPr>
            <p:cNvPr id="1320" name="Equation 2"/>
            <p:cNvSpPr txBox="1"/>
            <p:nvPr/>
          </p:nvSpPr>
          <p:spPr>
            <a:xfrm>
              <a:off x="2831799" y="729088"/>
              <a:ext cx="1412578" cy="406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ctr" defTabSz="584200">
                <a:lnSpc>
                  <a:spcPct val="100000"/>
                </a:lnSpc>
                <a:spcBef>
                  <a:spcPts val="0"/>
                </a:spcBef>
                <a:defRPr sz="2000" b="1"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r>
                <a:t>Equation 2</a:t>
              </a:r>
            </a:p>
          </p:txBody>
        </p:sp>
        <p:sp>
          <p:nvSpPr>
            <p:cNvPr id="1321" name="Equation 3"/>
            <p:cNvSpPr txBox="1"/>
            <p:nvPr/>
          </p:nvSpPr>
          <p:spPr>
            <a:xfrm>
              <a:off x="2831799" y="1460483"/>
              <a:ext cx="1412578" cy="406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ctr" defTabSz="584200">
                <a:lnSpc>
                  <a:spcPct val="100000"/>
                </a:lnSpc>
                <a:spcBef>
                  <a:spcPts val="0"/>
                </a:spcBef>
                <a:defRPr sz="2000" b="1"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r>
                <a:t>Equation 3</a:t>
              </a:r>
            </a:p>
          </p:txBody>
        </p:sp>
        <p:sp>
          <p:nvSpPr>
            <p:cNvPr id="1322" name="Equation 4"/>
            <p:cNvSpPr txBox="1"/>
            <p:nvPr/>
          </p:nvSpPr>
          <p:spPr>
            <a:xfrm>
              <a:off x="2831799" y="2191879"/>
              <a:ext cx="1412578" cy="406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ctr" defTabSz="584200">
                <a:lnSpc>
                  <a:spcPct val="100000"/>
                </a:lnSpc>
                <a:spcBef>
                  <a:spcPts val="0"/>
                </a:spcBef>
                <a:defRPr sz="2000" b="1"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r>
                <a:t>Equation 4</a:t>
              </a:r>
            </a:p>
          </p:txBody>
        </p:sp>
      </p:grpSp>
      <p:sp>
        <p:nvSpPr>
          <p:cNvPr id="1324" name="Degree of freedom = 6 - 4 = 2"/>
          <p:cNvSpPr txBox="1"/>
          <p:nvPr/>
        </p:nvSpPr>
        <p:spPr>
          <a:xfrm>
            <a:off x="7714392" y="7831636"/>
            <a:ext cx="3729737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000">
                <a:solidFill>
                  <a:srgbClr val="FF26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t>Degree of freedom = 6 - 4 = 2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25" name="Equation"/>
              <p:cNvSpPr txBox="1"/>
              <p:nvPr/>
            </p:nvSpPr>
            <p:spPr>
              <a:xfrm>
                <a:off x="2944840" y="4624539"/>
                <a:ext cx="4435095" cy="228855"/>
              </a:xfrm>
              <a:prstGeom prst="rect">
                <a:avLst/>
              </a:prstGeom>
              <a:ln w="12700">
                <a:miter lim="400000"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latinLnBrk="1">
                  <a:lnSpc>
                    <a:spcPct val="100000"/>
                  </a:lnSpc>
                  <a:spcBef>
                    <a:spcPts val="0"/>
                  </a:spcBef>
                  <a:defRPr sz="1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Gibbsphaserule</m:t>
                      </m:r>
                      <m:r>
                        <a:rPr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ℱ</m:t>
                      </m:r>
                      <m:r>
                        <a:rPr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=2−2+2=2</m:t>
                      </m:r>
                    </m:oMath>
                  </m:oMathPara>
                </a14:m>
                <a:endParaRPr sz="2000"/>
              </a:p>
            </p:txBody>
          </p:sp>
        </mc:Choice>
        <mc:Fallback xmlns="">
          <p:sp>
            <p:nvSpPr>
              <p:cNvPr id="1325" name="Equation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4840" y="4624539"/>
                <a:ext cx="4435095" cy="228855"/>
              </a:xfrm>
              <a:prstGeom prst="rect">
                <a:avLst/>
              </a:prstGeom>
              <a:blipFill>
                <a:blip r:embed="rId8"/>
                <a:stretch>
                  <a:fillRect b="-78947"/>
                </a:stretch>
              </a:blipFill>
              <a:ln w="12700">
                <a:miter lim="400000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6" name="Equation"/>
              <p:cNvSpPr txBox="1"/>
              <p:nvPr/>
            </p:nvSpPr>
            <p:spPr>
              <a:xfrm>
                <a:off x="3025312" y="5965603"/>
                <a:ext cx="4912199" cy="217412"/>
              </a:xfrm>
              <a:prstGeom prst="rect">
                <a:avLst/>
              </a:prstGeom>
              <a:ln w="12700">
                <a:miter lim="400000"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latinLnBrk="1">
                  <a:lnSpc>
                    <a:spcPct val="100000"/>
                  </a:lnSpc>
                  <a:spcBef>
                    <a:spcPts val="0"/>
                  </a:spcBef>
                  <a:defRPr sz="1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sz="1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ℱ</m:t>
                      </m:r>
                      <m:r>
                        <a:rPr sz="1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sz="1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numberofvariables</m:t>
                      </m:r>
                      <m:r>
                        <a:rPr sz="1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sz="19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numberofequations</m:t>
                      </m:r>
                    </m:oMath>
                  </m:oMathPara>
                </a14:m>
                <a:endParaRPr sz="1900"/>
              </a:p>
            </p:txBody>
          </p:sp>
        </mc:Choice>
        <mc:Fallback xmlns="">
          <p:sp>
            <p:nvSpPr>
              <p:cNvPr id="1326" name="Equation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5312" y="5965603"/>
                <a:ext cx="4912199" cy="217412"/>
              </a:xfrm>
              <a:prstGeom prst="rect">
                <a:avLst/>
              </a:prstGeom>
              <a:blipFill>
                <a:blip r:embed="rId9"/>
                <a:stretch>
                  <a:fillRect l="-517" r="-1034" b="-83333"/>
                </a:stretch>
              </a:blipFill>
              <a:ln w="12700">
                <a:miter lim="400000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4" grpId="2" animBg="1" advAuto="0"/>
      <p:bldP spid="1323" grpId="4" animBg="1" advAuto="0"/>
      <p:bldP spid="1324" grpId="5" animBg="1" advAuto="0"/>
      <p:bldP spid="1325" grpId="1" animBg="1" advAuto="0"/>
      <p:bldP spid="1326" grpId="3" animBg="1" advAuto="0"/>
    </p:bldLst>
  </p:timing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1733930" rtl="0" fontAlgn="auto" latinLnBrk="0" hangingPunct="0">
          <a:lnSpc>
            <a:spcPct val="90000"/>
          </a:lnSpc>
          <a:spcBef>
            <a:spcPts val="32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1733930" rtl="0" fontAlgn="auto" latinLnBrk="0" hangingPunct="0">
          <a:lnSpc>
            <a:spcPct val="90000"/>
          </a:lnSpc>
          <a:spcBef>
            <a:spcPts val="32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535</Words>
  <Application>Microsoft Macintosh PowerPoint</Application>
  <PresentationFormat>Custom</PresentationFormat>
  <Paragraphs>118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Cambria Math</vt:lpstr>
      <vt:lpstr>Helvetica</vt:lpstr>
      <vt:lpstr>Helvetica Light</vt:lpstr>
      <vt:lpstr>Helvetica Neue</vt:lpstr>
      <vt:lpstr>Helvetica Neue Medium</vt:lpstr>
      <vt:lpstr>21_BasicWhite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Kumar Varoon Agrawal</cp:lastModifiedBy>
  <cp:revision>2</cp:revision>
  <dcterms:modified xsi:type="dcterms:W3CDTF">2025-02-17T16:07:01Z</dcterms:modified>
</cp:coreProperties>
</file>